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25" r:id="rId3"/>
    <p:sldId id="326" r:id="rId4"/>
    <p:sldId id="354" r:id="rId5"/>
    <p:sldId id="327" r:id="rId6"/>
    <p:sldId id="331" r:id="rId7"/>
    <p:sldId id="361" r:id="rId8"/>
    <p:sldId id="332" r:id="rId9"/>
    <p:sldId id="362" r:id="rId10"/>
    <p:sldId id="359" r:id="rId11"/>
    <p:sldId id="341" r:id="rId12"/>
    <p:sldId id="360" r:id="rId13"/>
    <p:sldId id="363" r:id="rId14"/>
    <p:sldId id="350" r:id="rId15"/>
    <p:sldId id="364" r:id="rId16"/>
    <p:sldId id="345" r:id="rId17"/>
    <p:sldId id="346" r:id="rId18"/>
    <p:sldId id="353" r:id="rId1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6633"/>
    <a:srgbClr val="663300"/>
    <a:srgbClr val="FFFFCC"/>
    <a:srgbClr val="CCFFFF"/>
    <a:srgbClr val="FFECC5"/>
    <a:srgbClr val="FDC995"/>
    <a:srgbClr val="33CC33"/>
    <a:srgbClr val="006600"/>
    <a:srgbClr val="660066"/>
    <a:srgbClr val="F4FAA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redný štýl 2 - zvýrazneni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vetlý štý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402" autoAdjust="0"/>
    <p:restoredTop sz="99017" autoAdjust="0"/>
  </p:normalViewPr>
  <p:slideViewPr>
    <p:cSldViewPr>
      <p:cViewPr varScale="1">
        <p:scale>
          <a:sx n="108" d="100"/>
          <a:sy n="108" d="100"/>
        </p:scale>
        <p:origin x="-1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C8FA7-7ACB-4E47-8307-9AE4B3B8A847}" type="datetimeFigureOut">
              <a:rPr lang="sk-SK" smtClean="0"/>
              <a:pPr/>
              <a:t>20.10.2018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A5E0E-6CD4-4551-9EEF-EFF1197ADB5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10206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622BE8E-3674-4220-A5EE-3C0B8BD0BE3A}" type="datetimeFigureOut">
              <a:rPr lang="sk-SK"/>
              <a:pPr>
                <a:defRPr/>
              </a:pPr>
              <a:t>20.10.2018</a:t>
            </a:fld>
            <a:endParaRPr lang="sk-S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Kliknite sem a upravte štýly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A7E1A4-AF0E-4A9A-9780-69B04805B3A5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1420002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1</a:t>
            </a:fld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xmlns="" val="3422247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10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216824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11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21388327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12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21388327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13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21388327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14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21388327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15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21388327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16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21388327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17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21388327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18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699521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2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1016540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3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403250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4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403250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5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66007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6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3474833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7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3474833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8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216824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A7E1A4-AF0E-4A9A-9780-69B04805B3A5}" type="slidenum">
              <a:rPr lang="sk-SK" altLang="sk-SK" smtClean="0"/>
              <a:pPr>
                <a:defRPr/>
              </a:pPr>
              <a:t>9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xmlns="" val="216824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4ECDCB8-2529-4D7D-845D-164C3F2DC64C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7046230-1EBB-4E46-9BE4-D1B065C17761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5866C87-655D-4842-BCE3-E92F472C4CFD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31C940F-6515-4507-AB9A-97D861246C2D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C5C27DE-08DC-47C1-94E0-EF2D6812E128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B7C4591-B0AB-4806-B9BE-1A0D33CF8840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9458E5-6D4A-41EB-82F0-0618230A1ACB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7E8352E-D536-485C-B194-B337DB875C8E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94E3B9B-CE2E-48EC-AA21-7A8A22BE7EEC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3461C11-45AE-4233-A1FD-6116E99C981B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0AB14F4-AD4E-4826-91B1-8E8A1C929862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Klepnutím lze upravit styly předlohy textu.</a:t>
            </a:r>
          </a:p>
          <a:p>
            <a:pPr lvl="1"/>
            <a:r>
              <a:rPr lang="cs-CZ" altLang="sk-SK" smtClean="0"/>
              <a:t>Druhá úroveň</a:t>
            </a:r>
          </a:p>
          <a:p>
            <a:pPr lvl="2"/>
            <a:r>
              <a:rPr lang="cs-CZ" altLang="sk-SK" smtClean="0"/>
              <a:t>Třetí úroveň</a:t>
            </a:r>
          </a:p>
          <a:p>
            <a:pPr lvl="3"/>
            <a:r>
              <a:rPr lang="cs-CZ" altLang="sk-SK" smtClean="0"/>
              <a:t>Čtvrtá úroveň</a:t>
            </a:r>
          </a:p>
          <a:p>
            <a:pPr lvl="4"/>
            <a:r>
              <a:rPr lang="cs-CZ" altLang="sk-SK" smtClean="0"/>
              <a:t>Pátá úroveň</a:t>
            </a:r>
          </a:p>
        </p:txBody>
      </p:sp>
      <p:sp>
        <p:nvSpPr>
          <p:cNvPr id="1028" name="Text Box 10"/>
          <p:cNvSpPr txBox="1">
            <a:spLocks noChangeArrowheads="1"/>
          </p:cNvSpPr>
          <p:nvPr/>
        </p:nvSpPr>
        <p:spPr bwMode="auto">
          <a:xfrm>
            <a:off x="228600" y="6584950"/>
            <a:ext cx="8763000" cy="2301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sk-SK" altLang="sk-SK" sz="900" dirty="0" smtClean="0">
                <a:latin typeface="Tahoma" panose="020B0604030504040204" pitchFamily="34" charset="0"/>
                <a:cs typeface="Tahoma" panose="020B0604030504040204" pitchFamily="34" charset="0"/>
              </a:rPr>
              <a:t>ESF (2007-2013) - Operačný program vzdelávanie – </a:t>
            </a:r>
            <a:r>
              <a:rPr lang="sk-SK" altLang="sk-SK" sz="9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Škola pre prax </a:t>
            </a:r>
            <a:r>
              <a:rPr lang="sk-SK" altLang="sk-SK" sz="900" dirty="0" smtClean="0">
                <a:latin typeface="Tahoma" panose="020B0604030504040204" pitchFamily="34" charset="0"/>
                <a:cs typeface="Tahoma" panose="020B0604030504040204" pitchFamily="34" charset="0"/>
              </a:rPr>
              <a:t>(26110130585)		SPŠ elektrotechnická, Komenského 44,  Košice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ahoma" pitchFamily="34" charset="0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ahoma" pitchFamily="34" charset="0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ahoma" pitchFamily="34" charset="0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EC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DC99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 dirty="0"/>
          </a:p>
        </p:txBody>
      </p:sp>
      <p:pic>
        <p:nvPicPr>
          <p:cNvPr id="13321" name="Obrázok 20" descr="logo_transparent_pozadie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44418" y="320721"/>
            <a:ext cx="1068876" cy="1067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ĺžnik 1"/>
          <p:cNvSpPr/>
          <p:nvPr/>
        </p:nvSpPr>
        <p:spPr>
          <a:xfrm>
            <a:off x="285720" y="3643314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sk-SK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sk-SK" sz="28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10. </a:t>
            </a:r>
            <a:r>
              <a:rPr lang="sk-SK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Snímač realizovaný tlačidlom</a:t>
            </a:r>
          </a:p>
        </p:txBody>
      </p:sp>
      <p:sp>
        <p:nvSpPr>
          <p:cNvPr id="3" name="Obdĺžnik 2"/>
          <p:cNvSpPr/>
          <p:nvPr/>
        </p:nvSpPr>
        <p:spPr>
          <a:xfrm>
            <a:off x="785786" y="1714488"/>
            <a:ext cx="735746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sz="4800" b="1" dirty="0" smtClean="0">
                <a:solidFill>
                  <a:schemeClr val="accent6">
                    <a:lumMod val="50000"/>
                  </a:schemeClr>
                </a:solidFill>
              </a:rPr>
              <a:t>II. </a:t>
            </a:r>
            <a:r>
              <a:rPr lang="sk-SK" sz="4800" b="1" cap="all" dirty="0" smtClean="0">
                <a:solidFill>
                  <a:schemeClr val="accent6">
                    <a:lumMod val="50000"/>
                  </a:schemeClr>
                </a:solidFill>
              </a:rPr>
              <a:t>Digitálny výstup, </a:t>
            </a:r>
          </a:p>
          <a:p>
            <a:pPr algn="ctr"/>
            <a:r>
              <a:rPr lang="sk-SK" sz="4800" b="1" cap="all" dirty="0" smtClean="0">
                <a:solidFill>
                  <a:schemeClr val="accent6">
                    <a:lumMod val="50000"/>
                  </a:schemeClr>
                </a:solidFill>
              </a:rPr>
              <a:t>digitálny vstup</a:t>
            </a:r>
            <a:endParaRPr lang="sk-SK" sz="4800" b="1" cap="all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5" name="Obrázok 14" descr="logo_cov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8660" y="439359"/>
            <a:ext cx="4032448" cy="7857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Obrázok 1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12327"/>
            <a:ext cx="720080" cy="6844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/>
          <p:cNvSpPr txBox="1"/>
          <p:nvPr/>
        </p:nvSpPr>
        <p:spPr>
          <a:xfrm>
            <a:off x="4381630" y="6151746"/>
            <a:ext cx="4510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Spracoval: Ing. Milan Schvarzbacher, MBA</a:t>
            </a:r>
            <a:endParaRPr lang="sk-SK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Rovná spojnica 7"/>
          <p:cNvCxnSpPr/>
          <p:nvPr/>
        </p:nvCxnSpPr>
        <p:spPr>
          <a:xfrm>
            <a:off x="311654" y="1628800"/>
            <a:ext cx="8568952" cy="0"/>
          </a:xfrm>
          <a:prstGeom prst="line">
            <a:avLst/>
          </a:prstGeom>
          <a:ln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21585" y="164140"/>
            <a:ext cx="7772400" cy="79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altLang="sk-SK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Expozičná fáza</a:t>
            </a:r>
          </a:p>
        </p:txBody>
      </p:sp>
      <p:sp>
        <p:nvSpPr>
          <p:cNvPr id="7" name="Obdĺžnik 6"/>
          <p:cNvSpPr/>
          <p:nvPr/>
        </p:nvSpPr>
        <p:spPr>
          <a:xfrm>
            <a:off x="428596" y="1000108"/>
            <a:ext cx="7691968" cy="523220"/>
          </a:xfrm>
          <a:prstGeom prst="rect">
            <a:avLst/>
          </a:prstGeom>
          <a:solidFill>
            <a:srgbClr val="FFECC5"/>
          </a:solidFill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sz="2800" b="1" u="sng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Schéma zapojenia:</a:t>
            </a:r>
            <a:endParaRPr lang="sk-SK" sz="28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8" name="Obrázok 7"/>
          <p:cNvPicPr/>
          <p:nvPr/>
        </p:nvPicPr>
        <p:blipFill>
          <a:blip r:embed="rId3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14348" y="1857364"/>
            <a:ext cx="7286676" cy="45005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968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11560" y="260648"/>
            <a:ext cx="7772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sz="3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Aplikačná a fixačná fáza </a:t>
            </a:r>
            <a:endParaRPr lang="sk-SK" altLang="sk-SK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251520" y="1268760"/>
            <a:ext cx="8640960" cy="93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sk-SK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Pokračujte v riešení príkladov v PL (pracovnom liste)  Úloha č.1: </a:t>
            </a:r>
          </a:p>
        </p:txBody>
      </p:sp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428596" y="2428868"/>
          <a:ext cx="7929618" cy="3115056"/>
        </p:xfrm>
        <a:graphic>
          <a:graphicData uri="http://schemas.openxmlformats.org/drawingml/2006/table">
            <a:tbl>
              <a:tblPr/>
              <a:tblGrid>
                <a:gridCol w="595584"/>
                <a:gridCol w="7334034"/>
              </a:tblGrid>
              <a:tr h="2626628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48" marR="66948" marT="0" marB="0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8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sk-SK" sz="2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Úloha č.1 - základná úroveň</a:t>
                      </a:r>
                      <a:endParaRPr lang="sk-SK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lvl="0" indent="-457200">
                        <a:lnSpc>
                          <a:spcPct val="120000"/>
                        </a:lnSpc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 základe vzorového programu popíšte činnosť zapojenia (písomne po riadkoch za //</a:t>
                      </a:r>
                      <a:r>
                        <a:rPr lang="sk-SK" sz="2000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____________).</a:t>
                      </a:r>
                    </a:p>
                    <a:p>
                      <a:pPr marL="457200" lvl="0" indent="-457200">
                        <a:lnSpc>
                          <a:spcPct val="120000"/>
                        </a:lnSpc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Prepíšte vzorový program do </a:t>
                      </a:r>
                      <a:r>
                        <a:rPr lang="sk-SK" sz="200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Arduino</a:t>
                      </a: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IDE.</a:t>
                      </a:r>
                    </a:p>
                    <a:p>
                      <a:pPr marL="457200" lvl="0" indent="-457200">
                        <a:lnSpc>
                          <a:spcPct val="120000"/>
                        </a:lnSpc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Nahrajte program do </a:t>
                      </a:r>
                      <a:r>
                        <a:rPr lang="sk-SK" sz="200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Arduina</a:t>
                      </a: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spustite ho a otestujte činnosť zapojenia.</a:t>
                      </a:r>
                    </a:p>
                    <a:p>
                      <a:pPr marL="457200" indent="-457200">
                        <a:lnSpc>
                          <a:spcPct val="120000"/>
                        </a:lnSpc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Zhodnoťte, či sa Váš popis zhoduje s praktickým overením činnosti.</a:t>
                      </a:r>
                    </a:p>
                  </a:txBody>
                  <a:tcPr marL="66948" marR="66948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87"/>
                    </a:solidFill>
                  </a:tcPr>
                </a:tc>
              </a:tr>
            </a:tbl>
          </a:graphicData>
        </a:graphic>
      </p:graphicFrame>
      <p:pic>
        <p:nvPicPr>
          <p:cNvPr id="21505" name="Obrázok 8" descr="drawing3"/>
          <p:cNvPicPr>
            <a:picLocks noChangeAspect="1" noChangeArrowheads="1"/>
          </p:cNvPicPr>
          <p:nvPr/>
        </p:nvPicPr>
        <p:blipFill>
          <a:blip r:embed="rId3"/>
          <a:srcRect t="14705" b="13725"/>
          <a:stretch>
            <a:fillRect/>
          </a:stretch>
        </p:blipFill>
        <p:spPr bwMode="auto">
          <a:xfrm>
            <a:off x="428596" y="2500306"/>
            <a:ext cx="612000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617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11560" y="260648"/>
            <a:ext cx="7772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sz="3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Aplikačná a fixačná fáza </a:t>
            </a:r>
            <a:endParaRPr lang="sk-SK" altLang="sk-SK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251520" y="1268760"/>
            <a:ext cx="864096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sk-SK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Pokračujte v riešení príkladov v PL (pracovnom liste)  Úloha č.2: </a:t>
            </a:r>
          </a:p>
        </p:txBody>
      </p:sp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428596" y="2357430"/>
          <a:ext cx="7929618" cy="2977896"/>
        </p:xfrm>
        <a:graphic>
          <a:graphicData uri="http://schemas.openxmlformats.org/drawingml/2006/table">
            <a:tbl>
              <a:tblPr/>
              <a:tblGrid>
                <a:gridCol w="595584"/>
                <a:gridCol w="7334034"/>
              </a:tblGrid>
              <a:tr h="2626628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48" marR="66948" marT="0" marB="0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8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sk-SK" sz="2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Úloha </a:t>
                      </a:r>
                      <a:r>
                        <a:rPr lang="sk-SK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č.2 – základná úroveň</a:t>
                      </a:r>
                      <a:endParaRPr lang="sk-SK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lvl="0" indent="-457200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 programe </a:t>
                      </a:r>
                      <a:r>
                        <a:rPr lang="sk-SK" sz="200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Arduino</a:t>
                      </a: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IDE upravte program z úlohy č.1. tak, aby ste použili pripojenie vnútorného odporu </a:t>
                      </a:r>
                      <a:r>
                        <a:rPr lang="sk-SK" sz="200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Arduina</a:t>
                      </a: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  <a:p>
                      <a:pPr marL="457200" lvl="0" indent="-457200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Nahrajte program do </a:t>
                      </a:r>
                      <a:r>
                        <a:rPr lang="sk-SK" sz="200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Arduina</a:t>
                      </a: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spustite ho a otestujte činnosť zapojenia.</a:t>
                      </a:r>
                    </a:p>
                    <a:p>
                      <a:pPr marL="457200" lvl="0" indent="-457200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Porovnajte činnosť zapojenia na základe obidvoch programov.</a:t>
                      </a:r>
                    </a:p>
                  </a:txBody>
                  <a:tcPr marL="66948" marR="66948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87"/>
                    </a:solidFill>
                  </a:tcPr>
                </a:tc>
              </a:tr>
            </a:tbl>
          </a:graphicData>
        </a:graphic>
      </p:graphicFrame>
      <p:pic>
        <p:nvPicPr>
          <p:cNvPr id="21505" name="Obrázok 8" descr="drawing3"/>
          <p:cNvPicPr>
            <a:picLocks noChangeAspect="1" noChangeArrowheads="1"/>
          </p:cNvPicPr>
          <p:nvPr/>
        </p:nvPicPr>
        <p:blipFill>
          <a:blip r:embed="rId3"/>
          <a:srcRect t="14705" b="13725"/>
          <a:stretch>
            <a:fillRect/>
          </a:stretch>
        </p:blipFill>
        <p:spPr bwMode="auto">
          <a:xfrm>
            <a:off x="428596" y="2500306"/>
            <a:ext cx="612000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617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11560" y="260648"/>
            <a:ext cx="7772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sz="3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Aplikačná a fixačná fáza </a:t>
            </a:r>
            <a:endParaRPr lang="sk-SK" altLang="sk-SK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251520" y="1268760"/>
            <a:ext cx="864096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sk-SK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Pokračujte v riešení príkladov v PL (pracovnom liste)  Úloha č.3: </a:t>
            </a:r>
          </a:p>
        </p:txBody>
      </p:sp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428596" y="2357430"/>
          <a:ext cx="7929618" cy="3709416"/>
        </p:xfrm>
        <a:graphic>
          <a:graphicData uri="http://schemas.openxmlformats.org/drawingml/2006/table">
            <a:tbl>
              <a:tblPr/>
              <a:tblGrid>
                <a:gridCol w="595584"/>
                <a:gridCol w="7334034"/>
              </a:tblGrid>
              <a:tr h="2626628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48" marR="66948" marT="0" marB="0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8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sk-SK" sz="2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Úloha </a:t>
                      </a:r>
                      <a:r>
                        <a:rPr lang="sk-SK" sz="2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č.3 – mierne pokročilá úroveň</a:t>
                      </a:r>
                      <a:endParaRPr lang="sk-SK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lvl="0" indent="-457200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 predošlom zapojení vytvorte program pre riadenie blikania dvoch LED diód riadené jedným tlačidlom. LED diódy budú blikať pri stlačenom tlačidle striedavo s periódou 200 </a:t>
                      </a:r>
                      <a:r>
                        <a:rPr lang="sk-SK" sz="200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ms</a:t>
                      </a: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s opakovaním 5x. Pri vypnutom tlačidle zhasnú.</a:t>
                      </a:r>
                    </a:p>
                    <a:p>
                      <a:pPr marL="457200" lvl="0" indent="-457200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 programe použite pripojenie vnútorného odporu </a:t>
                      </a:r>
                      <a:r>
                        <a:rPr lang="sk-SK" sz="200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Arduina</a:t>
                      </a: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</a:p>
                    <a:p>
                      <a:pPr marL="457200" lvl="0" indent="-457200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Nahrajte program do </a:t>
                      </a:r>
                      <a:r>
                        <a:rPr lang="sk-SK" sz="200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Arduina</a:t>
                      </a: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spustite ho a otestujte činnosť zapojenia.</a:t>
                      </a:r>
                    </a:p>
                  </a:txBody>
                  <a:tcPr marL="66948" marR="66948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87"/>
                    </a:solidFill>
                  </a:tcPr>
                </a:tc>
              </a:tr>
            </a:tbl>
          </a:graphicData>
        </a:graphic>
      </p:graphicFrame>
      <p:pic>
        <p:nvPicPr>
          <p:cNvPr id="21505" name="Obrázok 8" descr="drawing3"/>
          <p:cNvPicPr>
            <a:picLocks noChangeAspect="1" noChangeArrowheads="1"/>
          </p:cNvPicPr>
          <p:nvPr/>
        </p:nvPicPr>
        <p:blipFill>
          <a:blip r:embed="rId3"/>
          <a:srcRect t="14705" b="13725"/>
          <a:stretch>
            <a:fillRect/>
          </a:stretch>
        </p:blipFill>
        <p:spPr bwMode="auto">
          <a:xfrm>
            <a:off x="428596" y="2500306"/>
            <a:ext cx="612000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617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11560" y="260648"/>
            <a:ext cx="7772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sz="3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Aplikačná a fixačná fáza </a:t>
            </a:r>
            <a:endParaRPr lang="sk-SK" altLang="sk-SK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428596" y="1285860"/>
          <a:ext cx="8143932" cy="4754880"/>
        </p:xfrm>
        <a:graphic>
          <a:graphicData uri="http://schemas.openxmlformats.org/drawingml/2006/table">
            <a:tbl>
              <a:tblPr/>
              <a:tblGrid>
                <a:gridCol w="611680"/>
                <a:gridCol w="7532252"/>
              </a:tblGrid>
              <a:tr h="101761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48" marR="66948" marT="0" marB="0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Domáca úloha - pokročilá úroveň (záverečný projekt)</a:t>
                      </a:r>
                      <a:endParaRPr lang="sk-SK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lvl="0" indent="-457200">
                        <a:lnSpc>
                          <a:spcPct val="120000"/>
                        </a:lnSpc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Napíšte program pre riadenie železničného priecestia bez závor so svetelnou signalizáciou riadené jedným tlačidlom.</a:t>
                      </a:r>
                    </a:p>
                    <a:p>
                      <a:pPr marL="457200" lvl="0" indent="-457200">
                        <a:lnSpc>
                          <a:spcPct val="120000"/>
                        </a:lnSpc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Signalizácia je tvorená dvoma červenými svetlami a jedným bielym svetlom. </a:t>
                      </a:r>
                    </a:p>
                    <a:p>
                      <a:pPr marL="457200" lvl="0" indent="-457200">
                        <a:lnSpc>
                          <a:spcPct val="120000"/>
                        </a:lnSpc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 </a:t>
                      </a:r>
                      <a:r>
                        <a:rPr lang="sk-SK" sz="200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kľudovom</a:t>
                      </a: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stave (železničné priecestie voľné) bliká biele svetlo s frekvenciou 0,5Hz. </a:t>
                      </a:r>
                    </a:p>
                    <a:p>
                      <a:pPr marL="457200" lvl="0" indent="-457200">
                        <a:lnSpc>
                          <a:spcPct val="120000"/>
                        </a:lnSpc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Blížiaci sa vlak (stlačenie tlačidla) spôsobí, že biele svetlo zhasne a na striedačku sa rozblikajú obe červené svetlá s frekvenciou 1 Hz.</a:t>
                      </a:r>
                    </a:p>
                    <a:p>
                      <a:pPr marL="457200" lvl="0" indent="-457200">
                        <a:lnSpc>
                          <a:spcPct val="120000"/>
                        </a:lnSpc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 prechode vlaku priecestím (uvoľnenie tlačidla) sa vráti signalizácia železničného priecestia do pôvodného stavu.</a:t>
                      </a:r>
                    </a:p>
                    <a:p>
                      <a:pPr marL="457200" lvl="0" indent="-457200">
                        <a:lnSpc>
                          <a:spcPct val="120000"/>
                        </a:lnSpc>
                        <a:buFont typeface="+mj-lt"/>
                        <a:buAutoNum type="arabicPeriod"/>
                      </a:pPr>
                      <a:r>
                        <a:rPr lang="sk-SK" sz="2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Funkčnosť overíte</a:t>
                      </a:r>
                      <a:r>
                        <a:rPr lang="sk-SK" sz="2000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na nasledujúcej hodine.</a:t>
                      </a:r>
                      <a:endParaRPr lang="sk-SK" sz="20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948" marR="66948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AB"/>
                    </a:solidFill>
                  </a:tcPr>
                </a:tc>
              </a:tr>
            </a:tbl>
          </a:graphicData>
        </a:graphic>
      </p:graphicFrame>
      <p:pic>
        <p:nvPicPr>
          <p:cNvPr id="13313" name="Obrázok 8" descr="drawing3"/>
          <p:cNvPicPr>
            <a:picLocks noChangeAspect="1" noChangeArrowheads="1"/>
          </p:cNvPicPr>
          <p:nvPr/>
        </p:nvPicPr>
        <p:blipFill>
          <a:blip r:embed="rId3"/>
          <a:srcRect t="14705" b="13725"/>
          <a:stretch>
            <a:fillRect/>
          </a:stretch>
        </p:blipFill>
        <p:spPr bwMode="auto">
          <a:xfrm>
            <a:off x="500034" y="1357298"/>
            <a:ext cx="510000" cy="36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3372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11560" y="260648"/>
            <a:ext cx="7772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sz="3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Aplikačná a fixačná fáza </a:t>
            </a:r>
            <a:endParaRPr lang="sk-SK" altLang="sk-SK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428596" y="1285860"/>
          <a:ext cx="8143932" cy="1017612"/>
        </p:xfrm>
        <a:graphic>
          <a:graphicData uri="http://schemas.openxmlformats.org/drawingml/2006/table">
            <a:tbl>
              <a:tblPr/>
              <a:tblGrid>
                <a:gridCol w="611680"/>
                <a:gridCol w="7532252"/>
              </a:tblGrid>
              <a:tr h="101761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48" marR="66948" marT="0" marB="0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20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Domáca úloha - pokročilá úroveň (záverečný projekt</a:t>
                      </a:r>
                      <a:r>
                        <a:rPr lang="sk-SK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sk-SK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948" marR="66948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DAB"/>
                    </a:solidFill>
                  </a:tcPr>
                </a:tc>
              </a:tr>
            </a:tbl>
          </a:graphicData>
        </a:graphic>
      </p:graphicFrame>
      <p:pic>
        <p:nvPicPr>
          <p:cNvPr id="13313" name="Obrázok 8" descr="drawing3"/>
          <p:cNvPicPr>
            <a:picLocks noChangeAspect="1" noChangeArrowheads="1"/>
          </p:cNvPicPr>
          <p:nvPr/>
        </p:nvPicPr>
        <p:blipFill>
          <a:blip r:embed="rId3"/>
          <a:srcRect t="14705" b="13725"/>
          <a:stretch>
            <a:fillRect/>
          </a:stretch>
        </p:blipFill>
        <p:spPr bwMode="auto">
          <a:xfrm>
            <a:off x="500034" y="1357298"/>
            <a:ext cx="510000" cy="360000"/>
          </a:xfrm>
          <a:prstGeom prst="rect">
            <a:avLst/>
          </a:prstGeom>
          <a:noFill/>
        </p:spPr>
      </p:pic>
      <p:sp>
        <p:nvSpPr>
          <p:cNvPr id="9" name="BlokTextu 8"/>
          <p:cNvSpPr txBox="1"/>
          <p:nvPr/>
        </p:nvSpPr>
        <p:spPr>
          <a:xfrm>
            <a:off x="1142976" y="5929330"/>
            <a:ext cx="6521337" cy="523220"/>
          </a:xfrm>
          <a:prstGeom prst="rect">
            <a:avLst/>
          </a:prstGeom>
          <a:solidFill>
            <a:srgbClr val="F8F087"/>
          </a:solidFill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Šikovní žiaci riešia úlohu na hodine</a:t>
            </a:r>
            <a:endParaRPr lang="sk-SK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Obrázok 6"/>
          <p:cNvPicPr/>
          <p:nvPr/>
        </p:nvPicPr>
        <p:blipFill>
          <a:blip r:embed="rId4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928662" y="2571744"/>
            <a:ext cx="6500858" cy="3143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63372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11560" y="260648"/>
            <a:ext cx="7772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Diagnostická fáza </a:t>
            </a:r>
            <a:endParaRPr lang="sk-SK" altLang="sk-SK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285720" y="1714488"/>
          <a:ext cx="8429684" cy="1755648"/>
        </p:xfrm>
        <a:graphic>
          <a:graphicData uri="http://schemas.openxmlformats.org/drawingml/2006/table">
            <a:tbl>
              <a:tblPr/>
              <a:tblGrid>
                <a:gridCol w="1063940"/>
                <a:gridCol w="7365744"/>
              </a:tblGrid>
              <a:tr h="164307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48" marR="66348" marT="0" marB="0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0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Námety na diskusiu (opakovanie z 3. ročníka)</a:t>
                      </a:r>
                      <a:endParaRPr lang="sk-SK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sk-SK" sz="2400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Aký je rozdiel pri vypisovaní logických hodnôt na </a:t>
                      </a:r>
                      <a:r>
                        <a:rPr lang="sk-SK" sz="2400" kern="1200" dirty="0" err="1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Serial</a:t>
                      </a:r>
                      <a:r>
                        <a:rPr lang="sk-SK" sz="2400" kern="12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Monitore pri tlačidle s a bez pripojeného rezistora</a:t>
                      </a:r>
                      <a:r>
                        <a:rPr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6348" marR="66348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0DD"/>
                    </a:solidFill>
                  </a:tcPr>
                </a:tc>
              </a:tr>
            </a:tbl>
          </a:graphicData>
        </a:graphic>
      </p:graphicFrame>
      <p:pic>
        <p:nvPicPr>
          <p:cNvPr id="19457" name="Obrázok 26" descr="comments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143116"/>
            <a:ext cx="532173" cy="36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8719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11560" y="260648"/>
            <a:ext cx="7772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Diagnostická fáza </a:t>
            </a:r>
            <a:endParaRPr lang="sk-SK" altLang="sk-SK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1872" y="1285860"/>
            <a:ext cx="858497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sk-SK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 1). </a:t>
            </a:r>
            <a:endParaRPr lang="sk-SK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sk-SK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Program tlačidlo bez rezistora</a:t>
            </a:r>
            <a:r>
              <a:rPr lang="sk-SK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pri stlačení a pustení tlačidla je zmena logickej úrovne so zotrvačnosťou,.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sk-SK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Program tlačidlo s interným rezistorom:</a:t>
            </a:r>
            <a:r>
              <a:rPr lang="sk-SK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pri stlačení a pustení tlačidla je zmena logickej úrovne okamžitá (diskrétna).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sk-SK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61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5121" name="Obrázok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2071678"/>
            <a:ext cx="2016145" cy="1620000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42844" y="571480"/>
            <a:ext cx="869661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Pokiaľ ste úspešne došli až do konca pracovného listu, </a:t>
            </a:r>
          </a:p>
          <a:p>
            <a:pPr marL="0" marR="0" lvl="0" indent="0" algn="ctr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ste šikovný žiak a patrí Vám moje uznanie.</a:t>
            </a:r>
            <a:endParaRPr kumimoji="0" lang="sk-SK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28596" y="4500570"/>
            <a:ext cx="8286808" cy="1692771"/>
          </a:xfrm>
          <a:prstGeom prst="rect">
            <a:avLst/>
          </a:prstGeom>
          <a:solidFill>
            <a:srgbClr val="F8F087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V prípade, že máte v programovaní predošlých úloh 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nedostatky je potrebné sa na to pozrieť doma. </a:t>
            </a:r>
            <a:endParaRPr kumimoji="0" lang="sk-SK" sz="1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spcBef>
                <a:spcPts val="2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Pokiaľ ešte budú u Vás pretrvávať nejasnosti rád </a:t>
            </a: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Vás privítam na konzultačnej hodine.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458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11560" y="116632"/>
            <a:ext cx="7772400" cy="93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sk-SK" altLang="sk-SK" sz="3600" u="sng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Ciele vyučovacej hodiny</a:t>
            </a:r>
          </a:p>
        </p:txBody>
      </p:sp>
      <p:sp useBgFill="1"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49288" y="1051446"/>
            <a:ext cx="8496944" cy="5545361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sk-SK" sz="2400" dirty="0" smtClean="0"/>
              <a:t>Vedieť nastaviť režim digitálneho </a:t>
            </a:r>
            <a:r>
              <a:rPr lang="sk-SK" sz="2400" dirty="0" err="1" smtClean="0"/>
              <a:t>pinu</a:t>
            </a:r>
            <a:r>
              <a:rPr lang="sk-SK" sz="2400" dirty="0" smtClean="0"/>
              <a:t> tlačidla na vstup.</a:t>
            </a: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sk-SK" sz="2400" dirty="0" smtClean="0"/>
              <a:t>Vedieť rozdiel indikácie logickej úrovne pri stlačenom a nestlačenom tlačidle. </a:t>
            </a: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sk-SK" sz="2400" dirty="0" smtClean="0"/>
              <a:t>Vedieť dôvod použitia interného rezistora </a:t>
            </a:r>
            <a:r>
              <a:rPr lang="sk-SK" sz="2400" dirty="0" err="1" smtClean="0"/>
              <a:t>Arduina</a:t>
            </a:r>
            <a:r>
              <a:rPr lang="sk-SK" sz="2400" dirty="0" smtClean="0"/>
              <a:t> pri zapojení tlačidla.</a:t>
            </a: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sk-SK" sz="2400" dirty="0" smtClean="0"/>
              <a:t>Vedieť vypísať údaje na </a:t>
            </a:r>
            <a:r>
              <a:rPr lang="sk-SK" sz="2400" dirty="0" err="1" smtClean="0"/>
              <a:t>Serial</a:t>
            </a:r>
            <a:r>
              <a:rPr lang="sk-SK" sz="2400" dirty="0" smtClean="0"/>
              <a:t> Monitore.</a:t>
            </a: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sk-SK" sz="2400" dirty="0" smtClean="0"/>
              <a:t>Vedieť popísať a upraviť vzorový príklad a vytvoriť vlastné programy využívajúce LED diódu a tlačidlo.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sk-SK" sz="2400" dirty="0" smtClean="0"/>
              <a:t>Aplikovať vedomosti pri realizácií úlohy pre mierne pokročilých a záverečného projektu.</a:t>
            </a:r>
          </a:p>
        </p:txBody>
      </p:sp>
    </p:spTree>
    <p:extLst>
      <p:ext uri="{BB962C8B-B14F-4D97-AF65-F5344CB8AC3E}">
        <p14:creationId xmlns:p14="http://schemas.microsoft.com/office/powerpoint/2010/main" xmlns="" val="138897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9552" y="1628800"/>
            <a:ext cx="8352928" cy="417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spcBef>
                <a:spcPts val="3000"/>
              </a:spcBef>
            </a:pPr>
            <a:r>
              <a:rPr lang="sk-SK" b="1" dirty="0" smtClean="0"/>
              <a:t>Elektronika – </a:t>
            </a:r>
            <a:r>
              <a:rPr lang="sk-SK" dirty="0" smtClean="0"/>
              <a:t>2. ročník </a:t>
            </a:r>
          </a:p>
          <a:p>
            <a:pPr lvl="0">
              <a:spcBef>
                <a:spcPts val="3000"/>
              </a:spcBef>
            </a:pPr>
            <a:r>
              <a:rPr lang="sk-SK" b="1" dirty="0" err="1" smtClean="0"/>
              <a:t>Elektrotechnológia</a:t>
            </a:r>
            <a:r>
              <a:rPr lang="sk-SK" b="1" dirty="0" smtClean="0"/>
              <a:t> – </a:t>
            </a:r>
            <a:r>
              <a:rPr lang="sk-SK" dirty="0" smtClean="0"/>
              <a:t>2. ročník</a:t>
            </a:r>
          </a:p>
          <a:p>
            <a:pPr lvl="0">
              <a:spcBef>
                <a:spcPts val="3000"/>
              </a:spcBef>
            </a:pPr>
            <a:r>
              <a:rPr lang="sk-SK" b="1" dirty="0" smtClean="0"/>
              <a:t>Elektrotechnika – </a:t>
            </a:r>
            <a:r>
              <a:rPr lang="sk-SK" dirty="0" smtClean="0"/>
              <a:t>1. ročník</a:t>
            </a:r>
          </a:p>
          <a:p>
            <a:pPr>
              <a:spcBef>
                <a:spcPts val="3000"/>
              </a:spcBef>
            </a:pPr>
            <a:r>
              <a:rPr lang="sk-SK" b="1" dirty="0" smtClean="0"/>
              <a:t>Výpočtová technika - </a:t>
            </a:r>
            <a:r>
              <a:rPr lang="sk-SK" dirty="0" smtClean="0"/>
              <a:t>3. ročník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19138" y="261938"/>
            <a:ext cx="7772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altLang="sk-SK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Medzipredmetové vzťahy:</a:t>
            </a:r>
            <a:endParaRPr lang="sk-SK" altLang="sk-SK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99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0034" y="1500174"/>
            <a:ext cx="8352928" cy="417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3000"/>
              </a:spcBef>
              <a:buNone/>
            </a:pPr>
            <a:r>
              <a:rPr lang="sk-SK" dirty="0" smtClean="0"/>
              <a:t>	Vyplňte doplňovačku, ktorej odkaz je umiestnený na ploche obrazovky Vášho PC.</a:t>
            </a:r>
          </a:p>
          <a:p>
            <a:pPr lvl="0">
              <a:spcBef>
                <a:spcPts val="3000"/>
              </a:spcBef>
              <a:buNone/>
            </a:pPr>
            <a:endParaRPr lang="sk-SK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19138" y="261938"/>
            <a:ext cx="7772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altLang="sk-SK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Opakovanie z predchádzajúcej hodiny:</a:t>
            </a:r>
            <a:endParaRPr lang="sk-SK" altLang="sk-SK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pic>
        <p:nvPicPr>
          <p:cNvPr id="9" name="Obrázok 8"/>
          <p:cNvPicPr/>
          <p:nvPr/>
        </p:nvPicPr>
        <p:blipFill>
          <a:blip r:embed="rId3"/>
          <a:srcRect l="3268" t="7977" r="3658" b="40661"/>
          <a:stretch>
            <a:fillRect/>
          </a:stretch>
        </p:blipFill>
        <p:spPr bwMode="auto">
          <a:xfrm>
            <a:off x="642910" y="2786058"/>
            <a:ext cx="785818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99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260648"/>
            <a:ext cx="7772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altLang="sk-SK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Motivačná fáza</a:t>
            </a:r>
            <a:endParaRPr lang="sk-SK" altLang="sk-SK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357158" y="1285860"/>
            <a:ext cx="8429684" cy="194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sk-SK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Chceli by ste si vedieť ovládať činnosť zapojení z minulej hodiny pomocou tlačidla?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Ktoré programy  z minulej hodiny by ste prepracovať pomocou ovládania tlačidlom?</a:t>
            </a:r>
            <a:endParaRPr lang="sk-SK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216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286124"/>
            <a:ext cx="4429156" cy="220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3214686"/>
            <a:ext cx="3957636" cy="247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92730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21585" y="164140"/>
            <a:ext cx="7772400" cy="79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altLang="sk-SK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Expozičná fáza</a:t>
            </a:r>
          </a:p>
        </p:txBody>
      </p:sp>
      <p:sp>
        <p:nvSpPr>
          <p:cNvPr id="10" name="Obdĺžnik 9"/>
          <p:cNvSpPr/>
          <p:nvPr/>
        </p:nvSpPr>
        <p:spPr>
          <a:xfrm>
            <a:off x="428596" y="1071546"/>
            <a:ext cx="7691968" cy="954107"/>
          </a:xfrm>
          <a:prstGeom prst="rect">
            <a:avLst/>
          </a:prstGeom>
          <a:solidFill>
            <a:srgbClr val="FFECC5"/>
          </a:solidFill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sz="2800" b="1" u="sng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Popis funkcie tlačidla - stlačené, nestlačené :</a:t>
            </a:r>
            <a:endParaRPr lang="sk-SK" sz="28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017" name="Rectangle 1"/>
          <p:cNvSpPr>
            <a:spLocks noChangeArrowheads="1"/>
          </p:cNvSpPr>
          <p:nvPr/>
        </p:nvSpPr>
        <p:spPr bwMode="auto">
          <a:xfrm>
            <a:off x="357158" y="2143116"/>
            <a:ext cx="796878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Pri stlačenom tlačidle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je na vstup privedený potenciál zeme (0V), </a:t>
            </a:r>
            <a:endParaRPr lang="sk-SK" sz="20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čo je definovaná úroveň napätia a funkcia </a:t>
            </a:r>
            <a:r>
              <a:rPr kumimoji="0" lang="sk-SK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digitalRead</a:t>
            </a: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kumimoji="0" lang="sk-SK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pinX</a:t>
            </a: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to vyhodnotí ako LOG 0. </a:t>
            </a:r>
            <a:endParaRPr kumimoji="0" lang="sk-SK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143248"/>
            <a:ext cx="2671776" cy="3183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1711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21585" y="164140"/>
            <a:ext cx="7772400" cy="79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altLang="sk-SK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Expozičná fáza</a:t>
            </a:r>
          </a:p>
        </p:txBody>
      </p:sp>
      <p:sp>
        <p:nvSpPr>
          <p:cNvPr id="10" name="Obdĺžnik 9"/>
          <p:cNvSpPr/>
          <p:nvPr/>
        </p:nvSpPr>
        <p:spPr>
          <a:xfrm>
            <a:off x="428596" y="1071546"/>
            <a:ext cx="7691968" cy="954107"/>
          </a:xfrm>
          <a:prstGeom prst="rect">
            <a:avLst/>
          </a:prstGeom>
          <a:solidFill>
            <a:srgbClr val="FFECC5"/>
          </a:solidFill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sz="2800" b="1" u="sng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Popis funkcie tlačidla - stlačené, nestlačené :</a:t>
            </a:r>
            <a:endParaRPr lang="sk-SK" sz="28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017" name="Rectangle 1"/>
          <p:cNvSpPr>
            <a:spLocks noChangeArrowheads="1"/>
          </p:cNvSpPr>
          <p:nvPr/>
        </p:nvSpPr>
        <p:spPr bwMode="auto">
          <a:xfrm>
            <a:off x="285720" y="2143116"/>
            <a:ext cx="8931228" cy="1529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kumimoji="0" lang="sk-SK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Pri nestlačenom tlačidle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 na digitálnom vstupe nachádza nedefinované, </a:t>
            </a:r>
          </a:p>
          <a:p>
            <a:pPr>
              <a:lnSpc>
                <a:spcPct val="120000"/>
              </a:lnSpc>
            </a:pPr>
            <a:r>
              <a:rPr lang="sk-SK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tzv. plávajúce napätie (okolo 1,5V), čo je neprípustné, pretože pri čítaní </a:t>
            </a:r>
          </a:p>
          <a:p>
            <a:pPr>
              <a:lnSpc>
                <a:spcPct val="120000"/>
              </a:lnSpc>
            </a:pPr>
            <a:r>
              <a:rPr lang="sk-SK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stavu napätia na vstupe digitálny </a:t>
            </a:r>
            <a:r>
              <a:rPr lang="sk-SK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pin</a:t>
            </a:r>
            <a:r>
              <a:rPr lang="sk-SK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rozoznáva iba úroveň LOG 0( asi 0V), </a:t>
            </a:r>
          </a:p>
          <a:p>
            <a:pPr>
              <a:lnSpc>
                <a:spcPct val="120000"/>
              </a:lnSpc>
            </a:pPr>
            <a:r>
              <a:rPr lang="sk-SK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resp. LOG 1 (asi 5V).</a:t>
            </a:r>
            <a:endParaRPr lang="sk-SK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3357562"/>
            <a:ext cx="3168952" cy="3133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1711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21585" y="164140"/>
            <a:ext cx="7772400" cy="79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altLang="sk-SK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Expozičná fáza</a:t>
            </a:r>
          </a:p>
        </p:txBody>
      </p:sp>
      <p:sp>
        <p:nvSpPr>
          <p:cNvPr id="4" name="Obdĺžnik 3"/>
          <p:cNvSpPr/>
          <p:nvPr/>
        </p:nvSpPr>
        <p:spPr>
          <a:xfrm>
            <a:off x="285720" y="2143116"/>
            <a:ext cx="8568951" cy="2925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sk-SK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Každý digitálny </a:t>
            </a:r>
            <a:r>
              <a:rPr lang="sk-SK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pinArduina</a:t>
            </a:r>
            <a:r>
              <a:rPr lang="sk-SK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je vnútorne vybavený tzv. </a:t>
            </a:r>
          </a:p>
          <a:p>
            <a:pPr>
              <a:lnSpc>
                <a:spcPct val="200000"/>
              </a:lnSpc>
            </a:pPr>
            <a:r>
              <a:rPr lang="sk-SK" b="1" dirty="0" err="1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pullup</a:t>
            </a:r>
            <a:r>
              <a:rPr lang="sk-SK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rezistorom</a:t>
            </a:r>
            <a:r>
              <a:rPr lang="sk-SK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čo je </a:t>
            </a:r>
            <a:r>
              <a:rPr lang="sk-SK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rezistor</a:t>
            </a:r>
            <a:r>
              <a:rPr lang="sk-SK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 hodnote 20kΩ z jednej strany pripojený na pól +5V napájacieho zdroja, z druhej strany je ho možné cez riadený spínač pripojiť na daný </a:t>
            </a:r>
            <a:r>
              <a:rPr lang="sk-SK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pin</a:t>
            </a:r>
            <a:r>
              <a:rPr lang="sk-SK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</p:txBody>
      </p:sp>
      <p:sp>
        <p:nvSpPr>
          <p:cNvPr id="7" name="Obdĺžnik 6"/>
          <p:cNvSpPr/>
          <p:nvPr/>
        </p:nvSpPr>
        <p:spPr>
          <a:xfrm>
            <a:off x="428596" y="1000108"/>
            <a:ext cx="7691968" cy="954107"/>
          </a:xfrm>
          <a:prstGeom prst="rect">
            <a:avLst/>
          </a:prstGeom>
          <a:solidFill>
            <a:srgbClr val="FFECC5"/>
          </a:solidFill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sk-SK" sz="2800" b="1" u="sng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Popis pripojenia vnútorného rezistora </a:t>
            </a:r>
            <a:r>
              <a:rPr lang="sk-SK" sz="2800" b="1" u="sng" kern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Arduina</a:t>
            </a:r>
            <a:r>
              <a:rPr lang="sk-SK" sz="2800" b="1" u="sng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sk-SK" sz="28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68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 w="241300">
            <a:solidFill>
              <a:srgbClr val="FFECC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k-SK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21585" y="164140"/>
            <a:ext cx="7772400" cy="79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altLang="sk-SK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Expozičná fáza</a:t>
            </a:r>
          </a:p>
        </p:txBody>
      </p:sp>
      <p:sp>
        <p:nvSpPr>
          <p:cNvPr id="4" name="Obdĺžnik 3"/>
          <p:cNvSpPr/>
          <p:nvPr/>
        </p:nvSpPr>
        <p:spPr>
          <a:xfrm>
            <a:off x="285720" y="2000240"/>
            <a:ext cx="8568951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sk-SK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Vnútorný spínač sa zopne vykonaním príkazu </a:t>
            </a:r>
            <a:r>
              <a:rPr lang="sk-SK" sz="2000" b="1" dirty="0" err="1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pinMode</a:t>
            </a:r>
            <a:r>
              <a:rPr lang="sk-SK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sk-SK" sz="2000" b="1" dirty="0" err="1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pin,INPUT_PULLUP</a:t>
            </a:r>
            <a:r>
              <a:rPr lang="sk-SK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sk-SK" sz="20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endParaRPr lang="sk-SK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sk-SK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Tým dosiahneme ošetrenie digitálneho vstupu pri nestlačenom tlačidle. Navyše, ušetríme jeden externý </a:t>
            </a:r>
            <a:r>
              <a:rPr lang="sk-SK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rezistor</a:t>
            </a:r>
            <a:r>
              <a:rPr lang="sk-SK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sk-SK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 prípade použitia viacerých tlačidiel v aplikácii bude úspora externých </a:t>
            </a:r>
            <a:r>
              <a:rPr lang="sk-SK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rezistorov</a:t>
            </a:r>
            <a:r>
              <a:rPr lang="sk-SK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výraznejšia.</a:t>
            </a:r>
            <a:endParaRPr lang="sk-SK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28596" y="1000108"/>
            <a:ext cx="7691968" cy="954107"/>
          </a:xfrm>
          <a:prstGeom prst="rect">
            <a:avLst/>
          </a:prstGeom>
          <a:solidFill>
            <a:srgbClr val="FFECC5"/>
          </a:solidFill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sk-SK" sz="2800" b="1" u="sng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Popis pripojenia vnútorného rezistora </a:t>
            </a:r>
            <a:r>
              <a:rPr lang="sk-SK" sz="2800" b="1" u="sng" kern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Arduina</a:t>
            </a:r>
            <a:r>
              <a:rPr lang="sk-SK" sz="2800" b="1" u="sng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sk-SK" sz="28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Obrázok 5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572132" y="2071678"/>
            <a:ext cx="3286148" cy="2143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968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33CC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3982</TotalTime>
  <Words>711</Words>
  <Application>Microsoft Office PowerPoint</Application>
  <PresentationFormat>Prezentácia na obrazovke (4:3)</PresentationFormat>
  <Paragraphs>105</Paragraphs>
  <Slides>18</Slides>
  <Notes>18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19" baseType="lpstr">
      <vt:lpstr>Default Design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</vt:vector>
  </TitlesOfParts>
  <Company>palo  nemsila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Programovateľné automaty</dc:title>
  <dc:creator>palo nemsila</dc:creator>
  <cp:lastModifiedBy>Windows User</cp:lastModifiedBy>
  <cp:revision>308</cp:revision>
  <dcterms:created xsi:type="dcterms:W3CDTF">2010-12-15T19:29:40Z</dcterms:created>
  <dcterms:modified xsi:type="dcterms:W3CDTF">2018-10-20T16:17:25Z</dcterms:modified>
</cp:coreProperties>
</file>