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5" r:id="rId3"/>
    <p:sldId id="326" r:id="rId4"/>
    <p:sldId id="354" r:id="rId5"/>
    <p:sldId id="327" r:id="rId6"/>
    <p:sldId id="355" r:id="rId7"/>
    <p:sldId id="328" r:id="rId8"/>
    <p:sldId id="331" r:id="rId9"/>
    <p:sldId id="332" r:id="rId10"/>
    <p:sldId id="329" r:id="rId11"/>
    <p:sldId id="356" r:id="rId12"/>
    <p:sldId id="357" r:id="rId13"/>
    <p:sldId id="358" r:id="rId14"/>
    <p:sldId id="359" r:id="rId15"/>
    <p:sldId id="341" r:id="rId16"/>
    <p:sldId id="360" r:id="rId17"/>
    <p:sldId id="350" r:id="rId18"/>
    <p:sldId id="345" r:id="rId19"/>
    <p:sldId id="346" r:id="rId20"/>
    <p:sldId id="348" r:id="rId21"/>
    <p:sldId id="353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33"/>
    <a:srgbClr val="663300"/>
    <a:srgbClr val="FFFFCC"/>
    <a:srgbClr val="CCFFFF"/>
    <a:srgbClr val="FFECC5"/>
    <a:srgbClr val="FDC995"/>
    <a:srgbClr val="33CC33"/>
    <a:srgbClr val="006600"/>
    <a:srgbClr val="660066"/>
    <a:srgbClr val="F4FA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02" autoAdjust="0"/>
    <p:restoredTop sz="99017" autoAdjust="0"/>
  </p:normalViewPr>
  <p:slideViewPr>
    <p:cSldViewPr>
      <p:cViewPr varScale="1">
        <p:scale>
          <a:sx n="108" d="100"/>
          <a:sy n="108" d="100"/>
        </p:scale>
        <p:origin x="-1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C8FA7-7ACB-4E47-8307-9AE4B3B8A847}" type="datetimeFigureOut">
              <a:rPr lang="sk-SK" smtClean="0"/>
              <a:pPr/>
              <a:t>20.2.2019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5E0E-6CD4-4551-9EEF-EFF1197ADB5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10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622BE8E-3674-4220-A5EE-3C0B8BD0BE3A}" type="datetimeFigureOut">
              <a:rPr lang="sk-SK"/>
              <a:pPr>
                <a:defRPr/>
              </a:pPr>
              <a:t>20.2.2019</a:t>
            </a:fld>
            <a:endParaRPr lang="sk-S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7E1A4-AF0E-4A9A-9780-69B04805B3A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1420002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</a:t>
            </a:fld>
            <a:endParaRPr lang="sk-SK" altLang="sk-SK" dirty="0"/>
          </a:p>
        </p:txBody>
      </p:sp>
    </p:spTree>
    <p:extLst>
      <p:ext uri="{BB962C8B-B14F-4D97-AF65-F5344CB8AC3E}">
        <p14:creationId xmlns="" xmlns:p14="http://schemas.microsoft.com/office/powerpoint/2010/main" val="3422247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10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79278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11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79278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12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68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13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682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14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6824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15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3883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16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38832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17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3883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18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3883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19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3883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2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1016540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20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38832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21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69952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3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40325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4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40325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5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6600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6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6600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7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144671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8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347483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7E1A4-AF0E-4A9A-9780-69B04805B3A5}" type="slidenum">
              <a:rPr lang="sk-SK" altLang="sk-SK" smtClean="0"/>
              <a:pPr>
                <a:defRPr/>
              </a:pPr>
              <a:t>9</a:t>
            </a:fld>
            <a:endParaRPr lang="sk-SK" altLang="sk-SK"/>
          </a:p>
        </p:txBody>
      </p:sp>
    </p:spTree>
    <p:extLst>
      <p:ext uri="{BB962C8B-B14F-4D97-AF65-F5344CB8AC3E}">
        <p14:creationId xmlns="" xmlns:p14="http://schemas.microsoft.com/office/powerpoint/2010/main" val="21682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4ECDCB8-2529-4D7D-845D-164C3F2DC64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046230-1EBB-4E46-9BE4-D1B065C1776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5866C87-655D-4842-BCE3-E92F472C4CF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31C940F-6515-4507-AB9A-97D861246C2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C5C27DE-08DC-47C1-94E0-EF2D6812E12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B7C4591-B0AB-4806-B9BE-1A0D33CF884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9458E5-6D4A-41EB-82F0-0618230A1AC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7E8352E-D536-485C-B194-B337DB875C8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94E3B9B-CE2E-48EC-AA21-7A8A22BE7EE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3461C11-45AE-4233-A1FD-6116E99C981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0AB14F4-AD4E-4826-91B1-8E8A1C92986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1028" name="Text Box 10"/>
          <p:cNvSpPr txBox="1">
            <a:spLocks noChangeArrowheads="1"/>
          </p:cNvSpPr>
          <p:nvPr userDrawn="1"/>
        </p:nvSpPr>
        <p:spPr bwMode="auto">
          <a:xfrm>
            <a:off x="228600" y="6584950"/>
            <a:ext cx="8763000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k-SK" altLang="sk-SK" sz="900" dirty="0" smtClean="0">
                <a:latin typeface="Tahoma" panose="020B0604030504040204" pitchFamily="34" charset="0"/>
                <a:cs typeface="Tahoma" panose="020B0604030504040204" pitchFamily="34" charset="0"/>
              </a:rPr>
              <a:t>ESF (2007-2013) - Operačný program vzdelávanie – </a:t>
            </a:r>
            <a:r>
              <a:rPr lang="sk-SK" altLang="sk-SK" sz="9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Škola pre prax </a:t>
            </a:r>
            <a:r>
              <a:rPr lang="sk-SK" altLang="sk-SK" sz="900" dirty="0" smtClean="0">
                <a:latin typeface="Tahoma" panose="020B0604030504040204" pitchFamily="34" charset="0"/>
                <a:cs typeface="Tahoma" panose="020B0604030504040204" pitchFamily="34" charset="0"/>
              </a:rPr>
              <a:t>(26110130585)		SPŠ elektrotechnická, Komenského 44,  Košice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g3yuAAaw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DC99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dirty="0"/>
          </a:p>
        </p:txBody>
      </p:sp>
      <p:pic>
        <p:nvPicPr>
          <p:cNvPr id="13321" name="Obrázok 20" descr="logo_transparent_pozadi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418" y="320721"/>
            <a:ext cx="1068876" cy="10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285720" y="364331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7., 8. Signalizácia realizovaná LED - diódou  </a:t>
            </a:r>
          </a:p>
          <a:p>
            <a:pPr algn="ctr">
              <a:spcBef>
                <a:spcPts val="0"/>
              </a:spcBef>
            </a:pP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(blikanie diódy)</a:t>
            </a:r>
          </a:p>
        </p:txBody>
      </p:sp>
      <p:sp>
        <p:nvSpPr>
          <p:cNvPr id="3" name="Obdĺžnik 2"/>
          <p:cNvSpPr/>
          <p:nvPr/>
        </p:nvSpPr>
        <p:spPr>
          <a:xfrm>
            <a:off x="785786" y="1714488"/>
            <a:ext cx="73574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sk-SK" sz="4800" b="1" cap="all" dirty="0" smtClean="0">
                <a:solidFill>
                  <a:schemeClr val="accent6">
                    <a:lumMod val="50000"/>
                  </a:schemeClr>
                </a:solidFill>
              </a:rPr>
              <a:t>Digitálny výstup, </a:t>
            </a:r>
          </a:p>
          <a:p>
            <a:pPr algn="ctr"/>
            <a:r>
              <a:rPr lang="sk-SK" sz="4800" b="1" cap="all" dirty="0" smtClean="0">
                <a:solidFill>
                  <a:schemeClr val="accent6">
                    <a:lumMod val="50000"/>
                  </a:schemeClr>
                </a:solidFill>
              </a:rPr>
              <a:t>digitálny vstup</a:t>
            </a:r>
            <a:endParaRPr lang="sk-SK" sz="4800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Obrázok 14" descr="logo_cov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60" y="439359"/>
            <a:ext cx="4032448" cy="78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2327"/>
            <a:ext cx="720080" cy="6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4381630" y="6151746"/>
            <a:ext cx="451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Spracoval: Ing. Milan Schvarzbacher, MBA</a:t>
            </a:r>
            <a:endParaRPr lang="sk-S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311654" y="1628800"/>
            <a:ext cx="8568952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428596" y="1000108"/>
            <a:ext cx="7691968" cy="954107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Digitálne vstupy / výstupy </a:t>
            </a:r>
            <a:r>
              <a:rPr lang="sk-SK" sz="2800" b="1" u="sng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Arduina</a:t>
            </a: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 ich nastavenie: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2214554"/>
            <a:ext cx="8395247" cy="43396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Digitálny </a:t>
            </a:r>
            <a:r>
              <a:rPr lang="sk-SK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môže pracovať v dvoch režimoch činnosti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to vo </a:t>
            </a:r>
            <a:r>
              <a:rPr lang="sk-S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výstupnom režime 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alebo vo </a:t>
            </a:r>
            <a:r>
              <a:rPr lang="sk-S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vstupnom režime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k-S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Výstupný režim 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používa vtedy, keď chceme riadiť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nejakú perifériu mikropočítačom (</a:t>
            </a:r>
            <a:r>
              <a:rPr lang="sk-S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dióda, jednosmerný motor,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servomotor</a:t>
            </a:r>
            <a:r>
              <a:rPr lang="sk-S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krokový motor, reproduktor, ...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dirty="0" smtClean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nastavenie </a:t>
            </a:r>
            <a:r>
              <a:rPr lang="sk-SK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pinu</a:t>
            </a:r>
            <a:r>
              <a:rPr lang="sk-SK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výstupného režimu: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pinMode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OUTPUT)</a:t>
            </a:r>
          </a:p>
        </p:txBody>
      </p:sp>
    </p:spTree>
    <p:extLst>
      <p:ext uri="{BB962C8B-B14F-4D97-AF65-F5344CB8AC3E}">
        <p14:creationId xmlns="" xmlns:p14="http://schemas.microsoft.com/office/powerpoint/2010/main" val="1609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428596" y="1000108"/>
            <a:ext cx="7691968" cy="954107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Digitálne vstupy / výstupy </a:t>
            </a:r>
            <a:r>
              <a:rPr lang="sk-SK" sz="2800" b="1" u="sng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Arduina</a:t>
            </a: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 ich nastavenie: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2214554"/>
            <a:ext cx="8395247" cy="389645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Vstupný režim 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používa na snímanie stavu na digitálnom </a:t>
            </a:r>
            <a:r>
              <a:rPr lang="sk-SK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pine</a:t>
            </a:r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t.j. načítava sa informácia z okolia do mikropočítača, programom je vyhodnotená a následne spracovaná. Príkladom môže byť informácia o stave tlačidla, pripojeného na digitálny vstup.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dirty="0" smtClean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nastavenie </a:t>
            </a:r>
            <a:r>
              <a:rPr lang="sk-SK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pinu</a:t>
            </a:r>
            <a:r>
              <a:rPr lang="sk-SK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vstupného režimu: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pinMode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INPUT)</a:t>
            </a:r>
          </a:p>
        </p:txBody>
      </p:sp>
    </p:spTree>
    <p:extLst>
      <p:ext uri="{BB962C8B-B14F-4D97-AF65-F5344CB8AC3E}">
        <p14:creationId xmlns="" xmlns:p14="http://schemas.microsoft.com/office/powerpoint/2010/main" val="1609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7" name="Obdĺžnik 6"/>
          <p:cNvSpPr/>
          <p:nvPr/>
        </p:nvSpPr>
        <p:spPr>
          <a:xfrm>
            <a:off x="428596" y="1000108"/>
            <a:ext cx="7691968" cy="523220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činnosti LED diódy: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14282" y="157161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457200">
              <a:buFont typeface="+mj-lt"/>
              <a:buAutoNum type="alphaLcParenR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Výpočet sériovo pripojeného odporu k LED dióde.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ázok 7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7358114" cy="350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968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7" name="Obdĺžnik 6"/>
          <p:cNvSpPr/>
          <p:nvPr/>
        </p:nvSpPr>
        <p:spPr>
          <a:xfrm>
            <a:off x="428596" y="1000108"/>
            <a:ext cx="7691968" cy="523220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činnosti LED diódy: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14282" y="157161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457200">
              <a:buFont typeface="+mj-lt"/>
              <a:buAutoNum type="alphaLcParenR" startAt="2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 charakteristika LED diódy.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28596" y="2071678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Úloha: </a:t>
            </a:r>
            <a:r>
              <a:rPr lang="sk-SK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Nakreslite VA charakteristiku LED diódy.</a:t>
            </a:r>
            <a:endParaRPr lang="sk-SK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785918" y="2571744"/>
          <a:ext cx="5108201" cy="4071966"/>
        </p:xfrm>
        <a:graphic>
          <a:graphicData uri="http://schemas.openxmlformats.org/presentationml/2006/ole">
            <p:oleObj spid="_x0000_s75777" name="Bitová mapa" r:id="rId4" imgW="4571429" imgH="3619048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968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7" name="Obdĺžnik 6"/>
          <p:cNvSpPr/>
          <p:nvPr/>
        </p:nvSpPr>
        <p:spPr>
          <a:xfrm>
            <a:off x="428596" y="1000108"/>
            <a:ext cx="7691968" cy="523220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činnosti LED diódy: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14282" y="157161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457200">
              <a:buFont typeface="+mj-lt"/>
              <a:buAutoNum type="alphaLcParenR" startAt="3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Schéma zapojenia troch LED diód.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1" name="Obrázok 10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214554"/>
            <a:ext cx="6858048" cy="4357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968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Aplikačná a fixačná fáza 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1268760"/>
            <a:ext cx="8640960" cy="931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Pokračujte v riešení príkladov v PL (pracovnom liste)  Úloha č.1: </a:t>
            </a:r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28596" y="2357430"/>
          <a:ext cx="7929618" cy="4224528"/>
        </p:xfrm>
        <a:graphic>
          <a:graphicData uri="http://schemas.openxmlformats.org/drawingml/2006/table">
            <a:tbl>
              <a:tblPr/>
              <a:tblGrid>
                <a:gridCol w="595584"/>
                <a:gridCol w="7334034"/>
              </a:tblGrid>
              <a:tr h="26266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8" marR="66948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08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sk-SK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Úloha č.1 - základná úroveň</a:t>
                      </a:r>
                      <a:endParaRPr lang="sk-SK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 základe vzorového programu popíšte činnosť zapojenia (písomne po riadkoch za // ____________).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Prepíšte vzorový program do </a:t>
                      </a:r>
                      <a:r>
                        <a:rPr lang="sk-SK" sz="24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Arduino</a:t>
                      </a: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IDE.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Nahrajte program do </a:t>
                      </a:r>
                      <a:r>
                        <a:rPr lang="sk-SK" sz="24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Arduina</a:t>
                      </a: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spustite ho a otestujte činnosť zapojenia.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Zhodnoťte, či sa Váš popis zhoduje s praktickým overením činnosti.</a:t>
                      </a:r>
                    </a:p>
                  </a:txBody>
                  <a:tcPr marL="66948" marR="66948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087"/>
                    </a:solidFill>
                  </a:tcPr>
                </a:tc>
              </a:tr>
            </a:tbl>
          </a:graphicData>
        </a:graphic>
      </p:graphicFrame>
      <p:pic>
        <p:nvPicPr>
          <p:cNvPr id="21505" name="Obrázok 8" descr="drawing3"/>
          <p:cNvPicPr>
            <a:picLocks noChangeAspect="1" noChangeArrowheads="1"/>
          </p:cNvPicPr>
          <p:nvPr/>
        </p:nvPicPr>
        <p:blipFill>
          <a:blip r:embed="rId3"/>
          <a:srcRect t="14705" b="13725"/>
          <a:stretch>
            <a:fillRect/>
          </a:stretch>
        </p:blipFill>
        <p:spPr bwMode="auto">
          <a:xfrm>
            <a:off x="428596" y="2500306"/>
            <a:ext cx="6120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1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Aplikačná a fixačná fáza 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1268760"/>
            <a:ext cx="86409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Pokračujte v riešení príkladov v PL (pracovnom liste)  Úloha č.2: </a:t>
            </a:r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28596" y="2357430"/>
          <a:ext cx="7929618" cy="4075176"/>
        </p:xfrm>
        <a:graphic>
          <a:graphicData uri="http://schemas.openxmlformats.org/drawingml/2006/table">
            <a:tbl>
              <a:tblPr/>
              <a:tblGrid>
                <a:gridCol w="595584"/>
                <a:gridCol w="7334034"/>
              </a:tblGrid>
              <a:tr h="26266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8" marR="66948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08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sk-SK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Úloha </a:t>
                      </a:r>
                      <a:r>
                        <a:rPr lang="sk-SK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č.2 – mierne pokročilá úroveň</a:t>
                      </a:r>
                      <a:endParaRPr lang="sk-SK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lvl="0" indent="-4572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 programe 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Arduino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IDE upravte program z úlohy č.1. tak, aby ste v časti programu „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void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setup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 a "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void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loop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" použili cyklus. </a:t>
                      </a:r>
                    </a:p>
                    <a:p>
                      <a:pPr marL="457200" lvl="0" indent="-4572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Činnosť LED diód s opakovaní 3x a následným zhasnutím všetkých LED diód, definujte vo funkcii, ktorú použijete v časti "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void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loop".Pri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definovaní funkcie použite cyklus.</a:t>
                      </a:r>
                    </a:p>
                    <a:p>
                      <a:pPr marL="457200" lvl="0" indent="-4572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Nahrajte program do </a:t>
                      </a:r>
                      <a:r>
                        <a:rPr lang="sk-SK" sz="240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Arduina</a:t>
                      </a:r>
                      <a:r>
                        <a:rPr lang="sk-SK" sz="24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spustite ho a otestujte činnosť zapojenia.</a:t>
                      </a:r>
                    </a:p>
                  </a:txBody>
                  <a:tcPr marL="66948" marR="66948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087"/>
                    </a:solidFill>
                  </a:tcPr>
                </a:tc>
              </a:tr>
            </a:tbl>
          </a:graphicData>
        </a:graphic>
      </p:graphicFrame>
      <p:pic>
        <p:nvPicPr>
          <p:cNvPr id="21505" name="Obrázok 8" descr="drawing3"/>
          <p:cNvPicPr>
            <a:picLocks noChangeAspect="1" noChangeArrowheads="1"/>
          </p:cNvPicPr>
          <p:nvPr/>
        </p:nvPicPr>
        <p:blipFill>
          <a:blip r:embed="rId3"/>
          <a:srcRect t="14705" b="13725"/>
          <a:stretch>
            <a:fillRect/>
          </a:stretch>
        </p:blipFill>
        <p:spPr bwMode="auto">
          <a:xfrm>
            <a:off x="428596" y="2500306"/>
            <a:ext cx="6120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1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Aplikačná a fixačná fáza 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428596" y="1285860"/>
          <a:ext cx="8143932" cy="2307654"/>
        </p:xfrm>
        <a:graphic>
          <a:graphicData uri="http://schemas.openxmlformats.org/drawingml/2006/table">
            <a:tbl>
              <a:tblPr/>
              <a:tblGrid>
                <a:gridCol w="611680"/>
                <a:gridCol w="7532252"/>
              </a:tblGrid>
              <a:tr h="10176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8" marR="66948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Domáca úloha - pokročilá úroveň (záverečný projekt)</a:t>
                      </a:r>
                      <a:endParaRPr lang="sk-SK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Napíšte program pre realizáciu svetelného hada na 8 LED diódach prostredníctvom mikropočítača </a:t>
                      </a:r>
                      <a:r>
                        <a:rPr lang="sk-SK" sz="20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Arduino</a:t>
                      </a:r>
                      <a:r>
                        <a:rPr lang="sk-SK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Had bude mať dĺžku 3 LED diódy a bude sa presúvať smerom zľava doprava opakovane od začiatku.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Funkčnosť overíte na nasledujúcej hodine.</a:t>
                      </a:r>
                    </a:p>
                  </a:txBody>
                  <a:tcPr marL="66948" marR="66948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AB"/>
                    </a:solidFill>
                  </a:tcPr>
                </a:tc>
              </a:tr>
            </a:tbl>
          </a:graphicData>
        </a:graphic>
      </p:graphicFrame>
      <p:pic>
        <p:nvPicPr>
          <p:cNvPr id="13313" name="Obrázok 8" descr="drawing3"/>
          <p:cNvPicPr>
            <a:picLocks noChangeAspect="1" noChangeArrowheads="1"/>
          </p:cNvPicPr>
          <p:nvPr/>
        </p:nvPicPr>
        <p:blipFill>
          <a:blip r:embed="rId3"/>
          <a:srcRect t="14705" b="13725"/>
          <a:stretch>
            <a:fillRect/>
          </a:stretch>
        </p:blipFill>
        <p:spPr bwMode="auto">
          <a:xfrm>
            <a:off x="500034" y="1357298"/>
            <a:ext cx="510000" cy="3600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142976" y="4357694"/>
            <a:ext cx="6521337" cy="523220"/>
          </a:xfrm>
          <a:prstGeom prst="rect">
            <a:avLst/>
          </a:prstGeom>
          <a:solidFill>
            <a:srgbClr val="F8F087"/>
          </a:solidFill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Šikovní žiaci riešia úlohu na hodine</a:t>
            </a:r>
            <a:endParaRPr lang="sk-SK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7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Diagnostická fáza 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85720" y="2000240"/>
          <a:ext cx="8429684" cy="1643074"/>
        </p:xfrm>
        <a:graphic>
          <a:graphicData uri="http://schemas.openxmlformats.org/drawingml/2006/table">
            <a:tbl>
              <a:tblPr/>
              <a:tblGrid>
                <a:gridCol w="1063940"/>
                <a:gridCol w="7365744"/>
              </a:tblGrid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Námety na diskusiu (opakovanie z 3. ročníka)</a:t>
                      </a:r>
                      <a:endParaRPr lang="sk-SK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Aký príkaz použijeme pre cyklus.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Aký príkaz použijeme pre funkciu.</a:t>
                      </a:r>
                    </a:p>
                  </a:txBody>
                  <a:tcPr marL="66348" marR="66348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0DD"/>
                    </a:solidFill>
                  </a:tcPr>
                </a:tc>
              </a:tr>
            </a:tbl>
          </a:graphicData>
        </a:graphic>
      </p:graphicFrame>
      <p:pic>
        <p:nvPicPr>
          <p:cNvPr id="19457" name="Obrázok 26" descr="comments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532173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71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Diagnostická fáza 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872" y="1285860"/>
            <a:ext cx="8584970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 1). 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 cykle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najskôr vytvoríme premennú (inicializácia).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Potom za bodkočiarkou napíšeme podmienku, ktorá musí platiť, aby sa cyklus vykonal.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Za poslednou bodkočiarkou potom príde akcia (výraz), ktorá sa po každom vykonaní s premennou urobí.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(inicializácia; podmienka; výraz)  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{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príkazy;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116632"/>
            <a:ext cx="7772400" cy="93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sk-SK" altLang="sk-SK" sz="3600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Ciele vyučovacej hodiny</a:t>
            </a:r>
          </a:p>
        </p:txBody>
      </p:sp>
      <p:sp useBgFill="1"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9288" y="1051446"/>
            <a:ext cx="8496944" cy="554536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>
              <a:spcBef>
                <a:spcPts val="2400"/>
              </a:spcBef>
              <a:buFont typeface="+mj-lt"/>
              <a:buAutoNum type="arabicPeriod"/>
            </a:pPr>
            <a:r>
              <a:rPr lang="sk-SK" sz="2400" dirty="0" smtClean="0"/>
              <a:t>Vedieť nastaviť režim digitálneho </a:t>
            </a:r>
            <a:r>
              <a:rPr lang="sk-SK" sz="2400" dirty="0" err="1" smtClean="0"/>
              <a:t>pinu</a:t>
            </a:r>
            <a:r>
              <a:rPr lang="sk-SK" sz="2400" dirty="0" smtClean="0"/>
              <a:t> na výstup.</a:t>
            </a:r>
          </a:p>
          <a:p>
            <a:pPr marL="457200" lvl="0" indent="-457200">
              <a:spcBef>
                <a:spcPts val="2400"/>
              </a:spcBef>
              <a:buFont typeface="+mj-lt"/>
              <a:buAutoNum type="arabicPeriod"/>
            </a:pPr>
            <a:r>
              <a:rPr lang="sk-SK" sz="2400" dirty="0" smtClean="0"/>
              <a:t>Vedieť vypočítať ochranný  odpor pri zapájaní LED diódy. </a:t>
            </a:r>
          </a:p>
          <a:p>
            <a:pPr marL="457200" lvl="0" indent="-457200">
              <a:spcBef>
                <a:spcPts val="2400"/>
              </a:spcBef>
              <a:buFont typeface="+mj-lt"/>
              <a:buAutoNum type="arabicPeriod"/>
            </a:pPr>
            <a:r>
              <a:rPr lang="sk-SK" sz="2400" dirty="0" smtClean="0"/>
              <a:t>Poznať princíp činnosti LED diódy – VA charakteristiku LED diódy.</a:t>
            </a:r>
          </a:p>
          <a:p>
            <a:pPr marL="457200" lvl="0" indent="-457200">
              <a:spcBef>
                <a:spcPts val="2400"/>
              </a:spcBef>
              <a:buFont typeface="+mj-lt"/>
              <a:buAutoNum type="arabicPeriod"/>
            </a:pPr>
            <a:r>
              <a:rPr lang="sk-SK" sz="2400" dirty="0" smtClean="0"/>
              <a:t>Vedieť popísať a upraviť vzorový príklad a vytvoriť vlastné programy využívajúce LED diódu.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sk-SK" sz="2400" dirty="0" smtClean="0"/>
              <a:t>Aplikovať vedomosti pri realizácií úloh a záverečného projektu. </a:t>
            </a:r>
            <a:endParaRPr lang="sk-SK" altLang="sk-SK" sz="24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13889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Diagnostická fáza 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357298"/>
            <a:ext cx="8643998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 2).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Dátový typ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void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je použitý iba v deklarácii funkcie.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To znamená, že od funkcie sa neočakávajú žiadne návratové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informácie.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void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názov_funkcie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()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{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program funkcie;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1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5121" name="Obrázok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71678"/>
            <a:ext cx="2016145" cy="1620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2844" y="571480"/>
            <a:ext cx="86966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Pokiaľ ste úspešne došli až do konca pracovného listu, 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ste šikovný žiak a patrí Vám moje uznanie.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8596" y="4500570"/>
            <a:ext cx="8286808" cy="1692771"/>
          </a:xfrm>
          <a:prstGeom prst="rect">
            <a:avLst/>
          </a:prstGeom>
          <a:solidFill>
            <a:srgbClr val="F8F08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 prípade, že máte v programovaní predošlých úloh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nedostatky je potrebné sa na to pozrieť doma.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Pokiaľ ešte budú u Vás pretrvávať nejasnosti rád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Vás privítam na konzultačnej hodine.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5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628800"/>
            <a:ext cx="8352928" cy="41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3000"/>
              </a:spcBef>
            </a:pPr>
            <a:r>
              <a:rPr lang="sk-SK" b="1" dirty="0" smtClean="0"/>
              <a:t>Elektronika – </a:t>
            </a:r>
            <a:r>
              <a:rPr lang="sk-SK" dirty="0" smtClean="0"/>
              <a:t>2. ročník </a:t>
            </a:r>
          </a:p>
          <a:p>
            <a:pPr lvl="0">
              <a:spcBef>
                <a:spcPts val="3000"/>
              </a:spcBef>
            </a:pPr>
            <a:r>
              <a:rPr lang="sk-SK" b="1" dirty="0" err="1" smtClean="0"/>
              <a:t>Elektrotechnológia</a:t>
            </a:r>
            <a:r>
              <a:rPr lang="sk-SK" b="1" dirty="0" smtClean="0"/>
              <a:t> – </a:t>
            </a:r>
            <a:r>
              <a:rPr lang="sk-SK" dirty="0" smtClean="0"/>
              <a:t>2. ročník</a:t>
            </a:r>
          </a:p>
          <a:p>
            <a:pPr lvl="0">
              <a:spcBef>
                <a:spcPts val="3000"/>
              </a:spcBef>
            </a:pPr>
            <a:r>
              <a:rPr lang="sk-SK" b="1" dirty="0" smtClean="0"/>
              <a:t>Elektrotechnika – </a:t>
            </a:r>
            <a:r>
              <a:rPr lang="sk-SK" dirty="0" smtClean="0"/>
              <a:t>1. ročník</a:t>
            </a:r>
          </a:p>
          <a:p>
            <a:pPr>
              <a:spcBef>
                <a:spcPts val="3000"/>
              </a:spcBef>
            </a:pPr>
            <a:r>
              <a:rPr lang="sk-SK" b="1" dirty="0" smtClean="0"/>
              <a:t>Výpočtová technika - </a:t>
            </a:r>
            <a:r>
              <a:rPr lang="sk-SK" dirty="0" smtClean="0"/>
              <a:t>3. ročník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138" y="26193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Medzipredmetové vzťahy: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34" y="1500174"/>
            <a:ext cx="8352928" cy="41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0"/>
              </a:spcBef>
              <a:buNone/>
            </a:pPr>
            <a:r>
              <a:rPr lang="sk-SK" dirty="0" smtClean="0"/>
              <a:t>Vyplňte krížovku, ktorej odkaz je umiestnený na ploche obrazovky Vášho PC.</a:t>
            </a:r>
          </a:p>
          <a:p>
            <a:pPr lvl="0">
              <a:spcBef>
                <a:spcPts val="3000"/>
              </a:spcBef>
              <a:buNone/>
            </a:pPr>
            <a:endParaRPr lang="sk-SK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138" y="26193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Opakovanie z predchádzajúcej hodiny: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7" name="Obrázok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45720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9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Motivačná fáza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42910" y="1214422"/>
            <a:ext cx="8186728" cy="10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sk-SK" b="1" dirty="0" smtClean="0"/>
              <a:t>Náplň predmetu – naučiť sa programovať </a:t>
            </a:r>
            <a:r>
              <a:rPr lang="sk-SK" b="1" dirty="0" err="1" smtClean="0"/>
              <a:t>Arduino</a:t>
            </a:r>
            <a:r>
              <a:rPr lang="sk-SK" b="1" dirty="0" smtClean="0"/>
              <a:t>  </a:t>
            </a:r>
          </a:p>
          <a:p>
            <a:pPr lvl="0" algn="ctr">
              <a:lnSpc>
                <a:spcPct val="200000"/>
              </a:lnSpc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Príklady použitia 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</a:rPr>
              <a:t>Arduina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 a elektronických zapojení v praxi: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28596" y="257174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/>
              <a:t>Chceli by ste si vedieť urobiť vlastného svetelného hada z LED diód?</a:t>
            </a:r>
            <a:endParaRPr lang="sk-SK" dirty="0"/>
          </a:p>
        </p:txBody>
      </p:sp>
      <p:pic>
        <p:nvPicPr>
          <p:cNvPr id="52226" name="Picture 2" descr="Výsledok vyhľadávania obrázkov pre dopyt arduino svetelný h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14686"/>
            <a:ext cx="4214842" cy="3164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3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Motivačná fáza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28596" y="121442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k-SK" dirty="0" smtClean="0"/>
              <a:t>Kde by ste využili </a:t>
            </a:r>
            <a:r>
              <a:rPr lang="sk-SK" dirty="0" err="1" smtClean="0"/>
              <a:t>Arduino</a:t>
            </a:r>
            <a:r>
              <a:rPr lang="sk-SK" dirty="0" smtClean="0"/>
              <a:t> v praxi pre vlastné domáce použitie?</a:t>
            </a:r>
            <a:endParaRPr lang="sk-SK" dirty="0"/>
          </a:p>
        </p:txBody>
      </p:sp>
      <p:pic>
        <p:nvPicPr>
          <p:cNvPr id="90113" name="Picture 1" descr="arduino_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928802"/>
            <a:ext cx="5492758" cy="45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73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6064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Motivačná fáza</a:t>
            </a:r>
            <a:endParaRPr lang="sk-SK" altLang="sk-SK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23528" y="1196752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Verím, že Vaše ambície sú väčšie </a:t>
            </a:r>
          </a:p>
          <a:p>
            <a:pPr algn="ctr">
              <a:spcAft>
                <a:spcPts val="600"/>
              </a:spcAft>
            </a:pPr>
            <a:r>
              <a:rPr lang="sk-SK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chcete sa naučiť: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programovať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 pomocou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Arduina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realizovať zábavné kúsky,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pomocou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Arduina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realizovať vlastný projekt.</a:t>
            </a:r>
          </a:p>
          <a:p>
            <a:pPr>
              <a:spcBef>
                <a:spcPts val="1200"/>
              </a:spcBef>
            </a:pPr>
            <a:endParaRPr lang="sk-SK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všetko sa naučíme. </a:t>
            </a:r>
          </a:p>
          <a:p>
            <a:endParaRPr lang="sk-SK" sz="2800" dirty="0"/>
          </a:p>
        </p:txBody>
      </p:sp>
      <p:sp>
        <p:nvSpPr>
          <p:cNvPr id="4" name="Usmiata tvár 3"/>
          <p:cNvSpPr/>
          <p:nvPr/>
        </p:nvSpPr>
        <p:spPr>
          <a:xfrm>
            <a:off x="4211960" y="4817446"/>
            <a:ext cx="720080" cy="720080"/>
          </a:xfrm>
          <a:prstGeom prst="smileyFace">
            <a:avLst/>
          </a:prstGeom>
          <a:solidFill>
            <a:srgbClr val="FFFF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67544" y="5805264"/>
            <a:ext cx="8533612" cy="461665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https://www.youtube.com/watch?v=eJg3yuAAawA</a:t>
            </a:r>
            <a:endParaRPr lang="sk-SK" b="1" dirty="0" smtClean="0">
              <a:ln>
                <a:solidFill>
                  <a:srgbClr val="66330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5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28596" y="1071546"/>
            <a:ext cx="7691968" cy="954107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Digitálne vstupy / výstupy </a:t>
            </a:r>
            <a:r>
              <a:rPr lang="sk-SK" sz="2800" b="1" u="sng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Arduina</a:t>
            </a: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 ich nastavenie: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129" name="Picture 1" descr="arduino_u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14554"/>
            <a:ext cx="5276853" cy="43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1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241300">
            <a:solidFill>
              <a:srgbClr val="FFEC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1585" y="164140"/>
            <a:ext cx="7772400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altLang="sk-SK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Expozičná fáza</a:t>
            </a:r>
          </a:p>
        </p:txBody>
      </p:sp>
      <p:sp>
        <p:nvSpPr>
          <p:cNvPr id="4" name="Obdĺžnik 3"/>
          <p:cNvSpPr/>
          <p:nvPr/>
        </p:nvSpPr>
        <p:spPr>
          <a:xfrm>
            <a:off x="285720" y="2000240"/>
            <a:ext cx="8568951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Mikropočítač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vybavený 14-timi digitálnymi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pinmi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Digitálny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pinArduina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slúži ako </a:t>
            </a:r>
            <a:r>
              <a:rPr lang="sk-SK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interfejs</a:t>
            </a:r>
            <a:r>
              <a:rPr lang="sk-S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pripojenie vonkajších zariadení k mikropočítaču. </a:t>
            </a:r>
          </a:p>
          <a:p>
            <a:pPr marL="457200" indent="-457200" algn="just">
              <a:lnSpc>
                <a:spcPct val="120000"/>
              </a:lnSpc>
              <a:spcBef>
                <a:spcPts val="1800"/>
              </a:spcBef>
            </a:pPr>
            <a:r>
              <a:rPr lang="sk-SK" sz="2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Rozoznáva iba dve úrovne napätia:</a:t>
            </a:r>
          </a:p>
          <a:p>
            <a:pPr marL="457200" indent="-45720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LOG1 ... približne +5V</a:t>
            </a:r>
          </a:p>
          <a:p>
            <a:pPr marL="457200" indent="-45720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LOG0 ... približne 0V</a:t>
            </a:r>
            <a:r>
              <a:rPr lang="sk-SK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</p:txBody>
      </p:sp>
      <p:sp>
        <p:nvSpPr>
          <p:cNvPr id="7" name="Obdĺžnik 6"/>
          <p:cNvSpPr/>
          <p:nvPr/>
        </p:nvSpPr>
        <p:spPr>
          <a:xfrm>
            <a:off x="428596" y="1000108"/>
            <a:ext cx="7691968" cy="954107"/>
          </a:xfrm>
          <a:prstGeom prst="rect">
            <a:avLst/>
          </a:prstGeom>
          <a:solidFill>
            <a:srgbClr val="FFECC5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Digitálne vstupy / výstupy </a:t>
            </a:r>
            <a:r>
              <a:rPr lang="sk-SK" sz="2800" b="1" u="sng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Arduina</a:t>
            </a:r>
            <a:r>
              <a:rPr lang="sk-SK" sz="2800" b="1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 ich nastavenie:</a:t>
            </a:r>
            <a:endParaRPr lang="sk-SK" sz="2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8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714</Words>
  <Application>Microsoft Office PowerPoint</Application>
  <PresentationFormat>Prezentácia na obrazovke (4:3)</PresentationFormat>
  <Paragraphs>138</Paragraphs>
  <Slides>21</Slides>
  <Notes>21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3" baseType="lpstr">
      <vt:lpstr>Default Design</vt:lpstr>
      <vt:lpstr>Bitová mapa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</vt:vector>
  </TitlesOfParts>
  <Company>palo  nemsila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Programovateľné automaty</dc:title>
  <dc:creator>palo nemsila</dc:creator>
  <cp:lastModifiedBy>Windows User</cp:lastModifiedBy>
  <cp:revision>293</cp:revision>
  <dcterms:created xsi:type="dcterms:W3CDTF">2010-12-15T19:29:40Z</dcterms:created>
  <dcterms:modified xsi:type="dcterms:W3CDTF">2019-02-20T09:49:29Z</dcterms:modified>
</cp:coreProperties>
</file>